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Liberation Sans" panose="020B0604020202020204" pitchFamily="34" charset="0"/>
      <p:regular r:id="rId8"/>
      <p:bold r:id="rId9"/>
      <p:italic r:id="rId10"/>
      <p:boldItalic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5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309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211467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Data Analysis and Visualization</a:t>
            </a:r>
            <a:endParaRPr lang="en-US" sz="485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3798" y="4124206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This presentation covers data analysis and visualization tasks using Tableau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382078" y="5586293"/>
            <a:ext cx="2199918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by James Dark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7766" y="91046"/>
            <a:ext cx="848915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Tableau Versions Compared</a:t>
            </a:r>
            <a:endParaRPr lang="en-US" sz="485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77466" y="43750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Tableau Public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71950" y="4951200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Free version with limited data sources.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71949" y="5525218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Workbooks are public.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71948" y="6114288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Data limit of 1 million rows.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762852" y="115137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Tableau Desktop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3830024" y="1585077"/>
            <a:ext cx="3085386" cy="2601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Paid version with wider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data connectivity.</a:t>
            </a:r>
          </a:p>
          <a:p>
            <a:pPr>
              <a:lnSpc>
                <a:spcPts val="3100"/>
              </a:lnSpc>
            </a:pPr>
            <a:r>
              <a:rPr lang="en-US" sz="16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Private workbooks.</a:t>
            </a:r>
          </a:p>
          <a:p>
            <a:pPr>
              <a:lnSpc>
                <a:spcPts val="3100"/>
              </a:lnSpc>
            </a:pPr>
            <a:r>
              <a:rPr lang="en-US" sz="16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Unlimited data rows.</a:t>
            </a:r>
            <a:endParaRPr lang="en-US" sz="16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  <a:p>
            <a:pPr>
              <a:lnSpc>
                <a:spcPts val="3100"/>
              </a:lnSpc>
            </a:pPr>
            <a:endParaRPr lang="en-US" sz="16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  <a:p>
            <a:pPr marL="0" indent="0">
              <a:lnSpc>
                <a:spcPts val="3100"/>
              </a:lnSpc>
              <a:buNone/>
            </a:pPr>
            <a:endParaRPr lang="en-US" sz="16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3747098" y="2459082"/>
            <a:ext cx="310114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747097" y="2956809"/>
            <a:ext cx="3085387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600" dirty="0"/>
          </a:p>
        </p:txBody>
      </p:sp>
      <p:sp>
        <p:nvSpPr>
          <p:cNvPr id="15" name="Text 1">
            <a:extLst>
              <a:ext uri="{FF2B5EF4-FFF2-40B4-BE49-F238E27FC236}">
                <a16:creationId xmlns:a16="http://schemas.microsoft.com/office/drawing/2014/main" id="{1FDFE3E2-B228-B6CA-8D6D-24ABCC69869C}"/>
              </a:ext>
            </a:extLst>
          </p:cNvPr>
          <p:cNvSpPr/>
          <p:nvPr/>
        </p:nvSpPr>
        <p:spPr>
          <a:xfrm>
            <a:off x="677466" y="119955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Tableau Prep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7" name="Text 1">
            <a:extLst>
              <a:ext uri="{FF2B5EF4-FFF2-40B4-BE49-F238E27FC236}">
                <a16:creationId xmlns:a16="http://schemas.microsoft.com/office/drawing/2014/main" id="{EFE5A046-D47D-E449-8201-518BB7609F55}"/>
              </a:ext>
            </a:extLst>
          </p:cNvPr>
          <p:cNvSpPr/>
          <p:nvPr/>
        </p:nvSpPr>
        <p:spPr>
          <a:xfrm>
            <a:off x="7014091" y="114708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Tableau Cloud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B72FAA5D-653E-1727-5359-3CE6FBCE9C98}"/>
              </a:ext>
            </a:extLst>
          </p:cNvPr>
          <p:cNvSpPr/>
          <p:nvPr/>
        </p:nvSpPr>
        <p:spPr>
          <a:xfrm>
            <a:off x="677466" y="1582943"/>
            <a:ext cx="3085386" cy="2601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GB" sz="1600" b="0" kern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 modern approach to data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GB" sz="1600" b="0" kern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preparation that makes it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GB" sz="1600" b="0" kern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easier and faster to combine,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GB" sz="1600" b="0" kern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shape, and clean data for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GB" sz="1600" b="0" kern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analysis.</a:t>
            </a:r>
            <a:endParaRPr lang="en-US" dirty="0">
              <a:solidFill>
                <a:schemeClr val="bg1"/>
              </a:solidFill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9" name="Text 6">
            <a:extLst>
              <a:ext uri="{FF2B5EF4-FFF2-40B4-BE49-F238E27FC236}">
                <a16:creationId xmlns:a16="http://schemas.microsoft.com/office/drawing/2014/main" id="{556B98A9-21DB-C165-5D39-C528052D0553}"/>
              </a:ext>
            </a:extLst>
          </p:cNvPr>
          <p:cNvSpPr/>
          <p:nvPr/>
        </p:nvSpPr>
        <p:spPr>
          <a:xfrm>
            <a:off x="10099477" y="1582943"/>
            <a:ext cx="3085386" cy="2601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600" b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Self-deploy Tableau for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600" b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unmatched control and flexibility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600" b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on-premises or in public cloud.</a:t>
            </a:r>
            <a:endParaRPr lang="en-GB" sz="1600" dirty="0">
              <a:solidFill>
                <a:schemeClr val="bg1"/>
              </a:solidFill>
              <a:effectLst/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B34A3BD1-E79D-E1C1-3435-D7BB9D22B858}"/>
              </a:ext>
            </a:extLst>
          </p:cNvPr>
          <p:cNvSpPr/>
          <p:nvPr/>
        </p:nvSpPr>
        <p:spPr>
          <a:xfrm>
            <a:off x="10099477" y="114708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Tableau Server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9D32AB70-5489-4772-6BBD-F5B96EC1027D}"/>
              </a:ext>
            </a:extLst>
          </p:cNvPr>
          <p:cNvSpPr/>
          <p:nvPr/>
        </p:nvSpPr>
        <p:spPr>
          <a:xfrm>
            <a:off x="7166491" y="1735343"/>
            <a:ext cx="3085386" cy="2601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600" b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Experience a fully hosted,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600" b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cloud-based, AI-powered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600" b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solution on the world’s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600" b="0" dirty="0">
                <a:solidFill>
                  <a:schemeClr val="bg1"/>
                </a:solidFill>
                <a:effectLst/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#1 analytics platform.</a:t>
            </a:r>
            <a:endParaRPr lang="en-GB" sz="1600" dirty="0">
              <a:solidFill>
                <a:schemeClr val="bg1"/>
              </a:solidFill>
              <a:effectLst/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51674" y="0"/>
            <a:ext cx="9503695" cy="875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EMSI Job Change Dashboard</a:t>
            </a:r>
            <a:endParaRPr lang="en-US" sz="485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1674" y="95425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889" y="1046771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</a:t>
            </a:r>
            <a:endParaRPr lang="en-US" sz="2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253799" y="95425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Bar Chart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253799" y="1487778"/>
            <a:ext cx="661427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Shows percentage change.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315200" y="95425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482126" y="1046770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</a:t>
            </a:r>
            <a:endParaRPr lang="en-US" sz="2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117325" y="954259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UK Map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117325" y="1487778"/>
            <a:ext cx="661427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Highlights key city locations impacted.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6B66D26-BF26-762A-8967-B6126CBE2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807" y="2416108"/>
            <a:ext cx="9758241" cy="517721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65949" y="41438"/>
            <a:ext cx="645866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Spotify Data Analysis</a:t>
            </a:r>
            <a:endParaRPr lang="en-US" sz="485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65949" y="1199017"/>
            <a:ext cx="4819650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35644" y="1385831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Most Popular Genre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43246" y="1994592"/>
            <a:ext cx="30607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Dance is the most popular.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115535" y="1188484"/>
            <a:ext cx="4772025" cy="1847255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18307" y="1348222"/>
            <a:ext cx="4074345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Average Popularity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464374" y="1940001"/>
            <a:ext cx="407434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Pop moves into the top spot.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0065122" y="1165104"/>
            <a:ext cx="4399329" cy="1847255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20571" y="1385831"/>
            <a:ext cx="1830217" cy="490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Danceability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36399" y="1942123"/>
            <a:ext cx="4088431" cy="502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Hip-Hop is high in danceability.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A82238D-B622-9537-D69A-444067809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49" y="3434756"/>
            <a:ext cx="4819650" cy="283337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6CCAACE-5166-10CF-5326-4D2197D24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348" y="3434756"/>
            <a:ext cx="4772025" cy="279336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7B88E39-7C09-E972-2236-D225D9AAB1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5122" y="3434756"/>
            <a:ext cx="4286495" cy="391908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998702"/>
            <a:ext cx="632912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Health Data Analysis</a:t>
            </a:r>
            <a:endParaRPr lang="en-US" sz="485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705124" y="3140154"/>
            <a:ext cx="30480" cy="3090743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</p:sp>
      <p:sp>
        <p:nvSpPr>
          <p:cNvPr id="5" name="Shape 2"/>
          <p:cNvSpPr/>
          <p:nvPr/>
        </p:nvSpPr>
        <p:spPr>
          <a:xfrm>
            <a:off x="6967537" y="3680222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</p:sp>
      <p:sp>
        <p:nvSpPr>
          <p:cNvPr id="6" name="Shape 3"/>
          <p:cNvSpPr/>
          <p:nvPr/>
        </p:nvSpPr>
        <p:spPr>
          <a:xfrm>
            <a:off x="6442710" y="341780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38925" y="3510320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1</a:t>
            </a:r>
            <a:endParaRPr lang="en-US" sz="2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077914" y="3386971"/>
            <a:ext cx="346745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Data-Driven Decisions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077914" y="3920490"/>
            <a:ext cx="5688687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Supports decision-making.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967537" y="5349002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</p:sp>
      <p:sp>
        <p:nvSpPr>
          <p:cNvPr id="11" name="Shape 8"/>
          <p:cNvSpPr/>
          <p:nvPr/>
        </p:nvSpPr>
        <p:spPr>
          <a:xfrm>
            <a:off x="6442710" y="508658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09636" y="5179100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2</a:t>
            </a:r>
            <a:endParaRPr lang="en-US" sz="2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8077914" y="505575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NHS Support</a:t>
            </a:r>
            <a:endParaRPr lang="en-US" sz="24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077914" y="5589270"/>
            <a:ext cx="5688687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Liberation Sans" panose="020B0604020202020204" pitchFamily="34" charset="0"/>
                <a:ea typeface="Liberation Sans" panose="020B0604020202020204" pitchFamily="34" charset="0"/>
                <a:cs typeface="Liberation Sans" panose="020B0604020202020204" pitchFamily="34" charset="0"/>
              </a:rPr>
              <a:t>Trends and key information.</a:t>
            </a:r>
            <a:endParaRPr lang="en-US" sz="1900" dirty="0">
              <a:latin typeface="Liberation Sans" panose="020B0604020202020204" pitchFamily="34" charset="0"/>
              <a:ea typeface="Liberation Sans" panose="020B0604020202020204" pitchFamily="34" charset="0"/>
              <a:cs typeface="Liberation Sans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185</Words>
  <Application>Microsoft Office PowerPoint</Application>
  <PresentationFormat>Custom</PresentationFormat>
  <Paragraphs>54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Liberation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James Dark</cp:lastModifiedBy>
  <cp:revision>6</cp:revision>
  <dcterms:created xsi:type="dcterms:W3CDTF">2025-02-11T14:03:20Z</dcterms:created>
  <dcterms:modified xsi:type="dcterms:W3CDTF">2025-02-11T14:31:58Z</dcterms:modified>
</cp:coreProperties>
</file>